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2"/>
  </p:notesMasterIdLst>
  <p:sldIdLst>
    <p:sldId id="261" r:id="rId5"/>
    <p:sldId id="306" r:id="rId6"/>
    <p:sldId id="358" r:id="rId7"/>
    <p:sldId id="359" r:id="rId8"/>
    <p:sldId id="356" r:id="rId9"/>
    <p:sldId id="307" r:id="rId10"/>
    <p:sldId id="361" r:id="rId11"/>
    <p:sldId id="366" r:id="rId12"/>
    <p:sldId id="364" r:id="rId13"/>
    <p:sldId id="365" r:id="rId14"/>
    <p:sldId id="363" r:id="rId15"/>
    <p:sldId id="367" r:id="rId16"/>
    <p:sldId id="368" r:id="rId17"/>
    <p:sldId id="369" r:id="rId18"/>
    <p:sldId id="370" r:id="rId19"/>
    <p:sldId id="360" r:id="rId20"/>
    <p:sldId id="27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94" autoAdjust="0"/>
    <p:restoredTop sz="96860" autoAdjust="0"/>
  </p:normalViewPr>
  <p:slideViewPr>
    <p:cSldViewPr snapToGrid="0">
      <p:cViewPr>
        <p:scale>
          <a:sx n="66" d="100"/>
          <a:sy n="66" d="100"/>
        </p:scale>
        <p:origin x="2664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89BE11-0ED0-2821-10DA-1CCE9DD07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2E6CACD-DED9-6DEC-7316-3D69C3824C40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BODIES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B95DF57-02D4-EF4A-0141-F0DB4A6D0088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271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bodies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the execution logic of a subprogram and specify the operations it performs.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body consists of three main parts: specification (definition of parameters and type), declarative part (variables, constants, or nested subprograms), and statement part (sequential operations).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Except for foreign subprograms, the body is executed when the subprogram is called, using the provided parameters to carry out its tasks.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E4B00F4-F60C-4F98-3186-3BC5EFEAA9FF}"/>
              </a:ext>
            </a:extLst>
          </p:cNvPr>
          <p:cNvSpPr txBox="1">
            <a:spLocks/>
          </p:cNvSpPr>
          <p:nvPr/>
        </p:nvSpPr>
        <p:spPr bwMode="auto">
          <a:xfrm>
            <a:off x="0" y="333194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INSTANTIATION DECLARATIONS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A97A1-7647-4B47-9DD3-432E20A3C1B5}"/>
              </a:ext>
            </a:extLst>
          </p:cNvPr>
          <p:cNvSpPr txBox="1">
            <a:spLocks/>
          </p:cNvSpPr>
          <p:nvPr/>
        </p:nvSpPr>
        <p:spPr>
          <a:xfrm>
            <a:off x="733876" y="3951513"/>
            <a:ext cx="10724247" cy="271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instantiation declaration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takes a general template of a subprogram (uninstantiated subprogram) and customizes it into an independent version (instantiated subprogram) with specific parameters or generics.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method enhances reusability and allows the same subprogram to be used in different scenarios with different configurations.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During instantiation, the parameters or generics must match the profile of the original uninstantiated subprogram.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830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E7F14-7F3F-6A88-1313-C9F75F6E2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1A5C11-DDFA-AE3C-AE2C-52A092A86F6E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403CD9DF-6E82-BFA7-8407-A1BE6B99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2" y="616890"/>
            <a:ext cx="4383314" cy="6092355"/>
          </a:xfrm>
        </p:spPr>
        <p:txBody>
          <a:bodyPr>
            <a:normAutofit fontScale="4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IEEE.NUMERIC_STD.ALL;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PositiveAdd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a, b    : in 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 &gt; 0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 &gt; 0)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PositiveAdd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else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962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990DCA-A027-2766-874C-A8E7E6095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E95CF14-9FF8-14F1-5F10-8EB59DF1306B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OVERLOADING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D34BAB-6184-D87F-2556-901B95A50D8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271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overloading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allows multiple subprograms with the same name to coexist, distinguished by their parameter types, order, and count, or by the function's return type.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subprogram call is ambiguous if the provided parameters and their types are not sufficient to uniquely identify one specific subprogram.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Operators like +, -, and, and or can also be overloaded, allowing both unary and binary implementations for the same operator.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6CC2A1D-683E-1DE1-8A9C-0D11021BC1A2}"/>
              </a:ext>
            </a:extLst>
          </p:cNvPr>
          <p:cNvSpPr txBox="1">
            <a:spLocks/>
          </p:cNvSpPr>
          <p:nvPr/>
        </p:nvSpPr>
        <p:spPr bwMode="auto">
          <a:xfrm>
            <a:off x="0" y="333194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RESOLUTION FUNCTIONS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ECAAF-FA08-F39F-F57D-573DD6E85975}"/>
              </a:ext>
            </a:extLst>
          </p:cNvPr>
          <p:cNvSpPr txBox="1">
            <a:spLocks/>
          </p:cNvSpPr>
          <p:nvPr/>
        </p:nvSpPr>
        <p:spPr>
          <a:xfrm>
            <a:off x="733876" y="3951513"/>
            <a:ext cx="10724247" cy="271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resolution function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determines how values from multiple sources for a single signal are combined into one resolved value.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must be a pure function with a single input parameter, which is an array representing the multiple sources, and a return type matching the signal's type.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Resolution functions are implicitly called during simulation cycles whenever their associated signals are active.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299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382165-E7B4-F9FE-6F58-B80AE03B8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B5907B-94F1-1829-6A56-75EB0DFDFCC7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7,8,9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2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PACKAGE DECLARATIONS,BODIES,INSTANTIATION </a:t>
            </a:r>
            <a:endParaRPr lang="en-GB" sz="32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7E3D4-A251-10AD-8EC7-594D3ACA7DC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declarations define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 package, including constants, types, subprograms, and generics.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declared in a package can be made visible in other design units through selection or use clauses.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package body must match its corresponding package declaration and follow it in the same declarative region.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instantiation declarations create an instance of an uninstantiated package, associating actuals with generics through a generic map aspect.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instance behaves like a generic-mapped package with declarations and bodies from the uninstantiated package.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921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369997-0C7B-DAEA-0FF7-7198F7D63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7B90225-D932-CE4A-E1CF-E509179A7D76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7DC0ADB5-80D1-3562-8CC3-FDD3A70F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4343" y="613245"/>
            <a:ext cx="5203371" cy="6092355"/>
          </a:xfrm>
        </p:spPr>
        <p:txBody>
          <a:bodyPr>
            <a:normAutofit fontScale="8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DEFAULT_VALUE: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10;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(Value: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(Value: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Value * 2;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work.MyPackage.all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16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16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16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562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1A41E9-B68F-1EA8-97BF-90231996F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746EE0-9EF3-2786-84E3-2DA0C4338D0E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10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CONFORMANCE RULES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223675B-2471-EB84-74C0-1F03BF568B5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numeric literal in a subprogram specification can be replaced by another numeric literal only if they represent the same </a:t>
            </a:r>
            <a:r>
              <a:rPr lang="en-US" altLang="tr-T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value.Example</a:t>
            </a: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procedure P(X: INTEGER := 10) is equivalent to procedure P(X: INTEGER := 10.0) (since 10 and 10.0 represent the same value).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simple name in a subprogram can be replaced by an expanded name, but only if both names refer to the same </a:t>
            </a:r>
            <a:r>
              <a:rPr lang="en-US" altLang="tr-T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declaration.Example</a:t>
            </a: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If Q is declared inside P, then Q.R is equivalent to P.Q.R.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specification is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never conformant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an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specification.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Pure functions cannot modify external signals, while impure functions can. </a:t>
            </a:r>
            <a:br>
              <a:rPr lang="tr-TR" altLang="tr-T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194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4A177E-5B2B-A3B7-7D48-9A69DFFE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546079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0" lang="en-US" altLang="tr-T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2F16E3B-2562-E684-E28B-59AFA6616A0E}"/>
              </a:ext>
            </a:extLst>
          </p:cNvPr>
          <p:cNvSpPr txBox="1">
            <a:spLocks/>
          </p:cNvSpPr>
          <p:nvPr/>
        </p:nvSpPr>
        <p:spPr>
          <a:xfrm>
            <a:off x="733877" y="3729169"/>
            <a:ext cx="11674024" cy="546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tr-TR" alt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tr-TR" altLang="tr-TR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sz="18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0" y="303056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3.2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 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algorithms through procedures and functions, serving to compute values or perform 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subprograms that execute a series of statements to perform actions but do not return a value. They are called as statements and can modify the state of the 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classified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separate the declarations and bodies of these subprograms, allowing common resources to be shared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15BFC-1311-F12E-C683-B1F6A6B8705C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BB7024-1D02-2C03-E3DE-CD75404BD9C7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declarations define procedures or functions by specifying their designator, parameters, generics (if any), and for functions, the return type and whether it is pure or impure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 are always identified by a name, while functions can also be identified by operator symbols, enabling operator overloading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return a value, whereas procedures execute actions without returning any value and can modify external variables or signals.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F83788-679E-4CFA-9E4D-638D4F84F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4641BEC-58B0-0408-FA0A-3F6E6CB39149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10" name="Resim 9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C1A48842-F011-6D8E-0210-C3C3078ED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8604"/>
            <a:ext cx="12190832" cy="615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30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D45BD-CFC0-315A-F4AA-58FC467D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31319C-6FA6-48C0-68BC-4FB3A167692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949B958B-378F-BE44-9921-369DF545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69226"/>
            <a:ext cx="6187668" cy="583717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IEEE.NUMERIC_STD.ALL; 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STD_LOGIC;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: in STD_LOGIC;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0))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= '1'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'0’);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endParaRPr lang="tr-TR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6">
            <a:extLst>
              <a:ext uri="{FF2B5EF4-FFF2-40B4-BE49-F238E27FC236}">
                <a16:creationId xmlns:a16="http://schemas.microsoft.com/office/drawing/2014/main" id="{754750E4-D5CF-9E7B-B11B-EB2778180F95}"/>
              </a:ext>
            </a:extLst>
          </p:cNvPr>
          <p:cNvSpPr txBox="1">
            <a:spLocks/>
          </p:cNvSpPr>
          <p:nvPr/>
        </p:nvSpPr>
        <p:spPr>
          <a:xfrm>
            <a:off x="6187667" y="769227"/>
            <a:ext cx="7354161" cy="58371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Port (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reset : in STD_LOGIC;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 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reset,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GB" sz="16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551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0C149-BBDA-0A55-39F7-EF53B4B6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5874F-D280-46E1-47F5-A8804C10265A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DECLARATİONS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AD6CAC-6E1A-2F9E-189C-D025C3E07DC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54519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functions always return the same output for the same input values.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tr-T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functions may produce different outputs for the same inputs or modify external variables or signals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 parameters allow read-only access, while variable parameters allow both reading and writing of values during subprogram execution.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parameters pass references to signals, their drivers, or both into the subprogram call. Assignments to signal parameters directly affect the actual signal drivers associated with them.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0775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1912</TotalTime>
  <Words>1846</Words>
  <Application>Microsoft Office PowerPoint</Application>
  <PresentationFormat>Geniş ekran</PresentationFormat>
  <Paragraphs>297</Paragraphs>
  <Slides>17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17</vt:i4>
      </vt:variant>
    </vt:vector>
  </HeadingPairs>
  <TitlesOfParts>
    <vt:vector size="24" baseType="lpstr">
      <vt:lpstr>Arial</vt:lpstr>
      <vt:lpstr>Calibri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Ofis 365</dc:creator>
  <cp:lastModifiedBy>Chris Green</cp:lastModifiedBy>
  <cp:revision>547</cp:revision>
  <dcterms:created xsi:type="dcterms:W3CDTF">2024-07-21T06:30:33Z</dcterms:created>
  <dcterms:modified xsi:type="dcterms:W3CDTF">2024-12-22T13:11:11Z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